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286" r:id="rId3"/>
    <p:sldId id="284" r:id="rId4"/>
    <p:sldId id="292" r:id="rId5"/>
    <p:sldId id="291" r:id="rId6"/>
    <p:sldId id="290" r:id="rId7"/>
    <p:sldId id="294" r:id="rId8"/>
    <p:sldId id="299" r:id="rId9"/>
    <p:sldId id="301" r:id="rId10"/>
    <p:sldId id="300" r:id="rId11"/>
    <p:sldId id="302" r:id="rId12"/>
    <p:sldId id="295" r:id="rId13"/>
    <p:sldId id="304" r:id="rId14"/>
    <p:sldId id="310" r:id="rId15"/>
    <p:sldId id="311" r:id="rId16"/>
    <p:sldId id="312" r:id="rId17"/>
    <p:sldId id="314" r:id="rId18"/>
    <p:sldId id="261" r:id="rId19"/>
  </p:sldIdLst>
  <p:sldSz cx="12192000" cy="6858000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28FD14-3C09-4424-BFE6-EDBC21D1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375FAE1-DE0F-41F6-8194-F58583F5C9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9BA72CE-F6BC-46B6-9C39-D4038B0A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ED40AB-65F7-420A-82D8-C9DE7D79C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B03859-D31A-4B4E-8198-0DD59858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85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22FC6A-F103-466F-BEE3-F0EBC7EB7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5856035-27C1-4042-AA79-71AC72FB1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58331F-3912-456D-B7DA-D1DA1884F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97AD1F1-3491-44BC-BE8B-7AB32C0B1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9486D6-B950-47C4-8A7C-97981C46D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8428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1F9C8F8-69EF-4305-B23F-2720EF1775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2A2D7E-2DA3-407B-89D7-77AEE20F5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C8BB3B9-DA9C-43D3-8FD6-05BBE42CF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62D9B0-EB66-4791-B783-58DA1950F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B853A04-9DB9-4185-9D37-04632801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5721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59F69-DD68-4899-A357-A98926751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CBC960-341B-40DB-AF57-2C7DCBF5C0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19FAD11-1696-4580-B06D-DE4DFDC81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69B0E35-BD29-4CBF-BE65-A90D40BEF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69EE71-E7B9-4FD8-9FAD-2CE981D8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9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F6493-3F23-422B-8C7B-1F8A49BCB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B4C2E11-F62A-437B-B6FA-821F418398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03188D-D846-4AAD-912D-185784423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9C86EB5-9439-4057-A3B4-C7F3DCCE7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0E05395-BD7C-4763-9C77-FCB2CECBF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0171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808727-E4E2-4202-B33C-5726886B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A2243C-18AB-4871-A78C-2247AE24E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AEF2CD6-C7C3-4195-A620-29744FC4E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9A18B8-46E6-43C3-95D6-B456AE577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B4BBEA6-527E-4206-A0AB-B824078FF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1711DE0-F80E-46B2-AD6F-9FF76CD59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6444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5E380A-6029-4C3D-B409-23F94F6A9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A9B8FF-C912-4594-8F98-471C37A47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FE9A6E2-3A16-4617-908C-120BB1BA5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5F484E4-BBAC-4C1B-8FBD-BFDF122805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F4BD089-558C-48C8-951F-31D5208BF7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FD5DF7B-EF4A-4200-89A4-39A878DE1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E5CC547-4DB3-45B2-91D7-40E8AE9E0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22497E0-009E-4975-921D-0E9CBFFF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28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EB8D0-63AA-4C65-9170-02168A17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CF56931-F8FD-45C1-82E2-F9588A203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2DF0D39-4481-45A4-B058-3B94AB02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7CAA13-4B2D-42EE-BC56-4726C7924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124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486E2A0-1692-461A-9F17-BD25DB31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CCABFFA-77C3-4A48-A190-A103F58B4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80834A3-0204-4981-B8F3-B89999C89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3414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77F78D-E18F-415F-B728-7D54B8773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F95BDC-CD37-4633-B735-6CA7075EA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E25E80-E02E-49F0-BBDB-91D773B27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3EE010-498E-41FA-91AA-034B88543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96CCC34-5EEB-4396-B36E-A9732C613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C0A6B9-61E0-4008-9909-A22670D6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702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E172EF-48B5-4B54-A33D-FF4F82E2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F4A5909-8571-49D6-A186-3B5D12737E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11A2A4-A96C-4AA1-B5D7-64CA57DF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A5055EC-4AE3-4CBE-AB31-DF441943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A1DBC3-5B04-47C2-AEDC-144FD9523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55771FA-5492-4C31-8C35-9421805AC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14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5BD5A7D-0970-42D9-9F97-70BFC6490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cambiar el estilo de título	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413BC13-0D70-4EF7-ACC3-3087D0ABA2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FCA50B4-179C-4508-8F40-0F01789ADCD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ED132A7-205A-4D85-AC57-8269350CAA02}" type="datetimeFigureOut">
              <a:rPr lang="pt-BR" smtClean="0"/>
              <a:t>28/09/2018</a:t>
            </a:fld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28A1A54-8923-42AB-87D3-B36DA02864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6E04FCC-674C-4467-BF44-3CE9063A45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DB88AB0-19BC-4A9A-BBA2-22555DA716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8327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C77DF-4A66-4064-8468-464B4E88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34892"/>
            <a:ext cx="3758268" cy="681037"/>
          </a:xfrm>
        </p:spPr>
        <p:txBody>
          <a:bodyPr>
            <a:normAutofit/>
          </a:bodyPr>
          <a:lstStyle/>
          <a:p>
            <a:r>
              <a:rPr lang="pt-BR" sz="3200" dirty="0"/>
              <a:t>Nervos e músculos</a:t>
            </a:r>
          </a:p>
        </p:txBody>
      </p:sp>
      <p:sp>
        <p:nvSpPr>
          <p:cNvPr id="5" name="AutoShape 2" descr="Resultado de imagem para cnidaria anatomia">
            <a:extLst>
              <a:ext uri="{FF2B5EF4-FFF2-40B4-BE49-F238E27FC236}">
                <a16:creationId xmlns:a16="http://schemas.microsoft.com/office/drawing/2014/main" id="{2A273045-EC4B-4D21-A2FD-8D4E69DAB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9575" y="2276475"/>
            <a:ext cx="37528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3F4B534-C4D0-467B-A5A5-51FA6E9BB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20800"/>
            <a:ext cx="8763000" cy="55372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2A5014E-A600-4E95-A880-04E633D65916}"/>
              </a:ext>
            </a:extLst>
          </p:cNvPr>
          <p:cNvSpPr txBox="1"/>
          <p:nvPr/>
        </p:nvSpPr>
        <p:spPr>
          <a:xfrm>
            <a:off x="587229" y="1551963"/>
            <a:ext cx="2374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Como explorar um mundo tão vasto?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5226569-127C-4391-BD98-1C3D426A9181}"/>
              </a:ext>
            </a:extLst>
          </p:cNvPr>
          <p:cNvSpPr txBox="1">
            <a:spLocks/>
          </p:cNvSpPr>
          <p:nvPr/>
        </p:nvSpPr>
        <p:spPr bwMode="auto">
          <a:xfrm>
            <a:off x="3043107" y="234892"/>
            <a:ext cx="3758268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/>
              <a:t>e locomoção</a:t>
            </a:r>
          </a:p>
        </p:txBody>
      </p:sp>
    </p:spTree>
    <p:extLst>
      <p:ext uri="{BB962C8B-B14F-4D97-AF65-F5344CB8AC3E}">
        <p14:creationId xmlns:p14="http://schemas.microsoft.com/office/powerpoint/2010/main" val="171093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114"/>
            <a:ext cx="3857603" cy="681037"/>
          </a:xfrm>
        </p:spPr>
        <p:txBody>
          <a:bodyPr>
            <a:normAutofit fontScale="90000"/>
          </a:bodyPr>
          <a:lstStyle/>
          <a:p>
            <a:r>
              <a:rPr lang="pt-BR" sz="3200" dirty="0">
                <a:solidFill>
                  <a:schemeClr val="tx1"/>
                </a:solidFill>
              </a:rPr>
              <a:t>Cnidaria: localizando peixes</a:t>
            </a:r>
          </a:p>
        </p:txBody>
      </p:sp>
      <p:pic>
        <p:nvPicPr>
          <p:cNvPr id="3" name="Imagem 2" descr="Uma imagem contendo foto&#10;&#10;Descrição gerada com alta confiança">
            <a:extLst>
              <a:ext uri="{FF2B5EF4-FFF2-40B4-BE49-F238E27FC236}">
                <a16:creationId xmlns:a16="http://schemas.microsoft.com/office/drawing/2014/main" id="{A7EE2C91-9AB7-4F6E-A1F4-EA1758085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985" y="0"/>
            <a:ext cx="4407015" cy="3305262"/>
          </a:xfrm>
          <a:prstGeom prst="rect">
            <a:avLst/>
          </a:prstGeom>
        </p:spPr>
      </p:pic>
      <p:pic>
        <p:nvPicPr>
          <p:cNvPr id="8" name="Imagem 7" descr="Uma imagem contendo animal, invertebrado, artrópode, anfípoda&#10;&#10;Descrição gerada com muito alta confiança">
            <a:extLst>
              <a:ext uri="{FF2B5EF4-FFF2-40B4-BE49-F238E27FC236}">
                <a16:creationId xmlns:a16="http://schemas.microsoft.com/office/drawing/2014/main" id="{5A84422D-E42A-40FC-B081-76AA1407E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4699"/>
            <a:ext cx="4814744" cy="4855375"/>
          </a:xfrm>
          <a:prstGeom prst="rect">
            <a:avLst/>
          </a:prstGeom>
        </p:spPr>
      </p:pic>
      <p:sp>
        <p:nvSpPr>
          <p:cNvPr id="10" name="Rolagem: Vertical 9">
            <a:extLst>
              <a:ext uri="{FF2B5EF4-FFF2-40B4-BE49-F238E27FC236}">
                <a16:creationId xmlns:a16="http://schemas.microsoft.com/office/drawing/2014/main" id="{53D34350-0A5A-4AA5-ADA6-66C655CB5717}"/>
              </a:ext>
            </a:extLst>
          </p:cNvPr>
          <p:cNvSpPr/>
          <p:nvPr/>
        </p:nvSpPr>
        <p:spPr>
          <a:xfrm>
            <a:off x="4622334" y="151002"/>
            <a:ext cx="3261491" cy="557867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Estrutura única de Cnidaria, presente em </a:t>
            </a:r>
            <a:r>
              <a:rPr lang="pt-BR" dirty="0" err="1"/>
              <a:t>Scyphozoa</a:t>
            </a:r>
            <a:r>
              <a:rPr lang="pt-BR" dirty="0"/>
              <a:t> e </a:t>
            </a:r>
            <a:r>
              <a:rPr lang="pt-BR" dirty="0" err="1"/>
              <a:t>Cuboza</a:t>
            </a:r>
            <a:r>
              <a:rPr lang="pt-BR" dirty="0"/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Possuem um ou mais olhos/ocelos e geralmente um estatocisto (percepção de gravidade);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pt-BR" dirty="0"/>
              <a:t>Controlam o ritmo do nado.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7C025708-AC1D-488B-AEB4-7B32735B2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295" y="3429000"/>
            <a:ext cx="3311912" cy="3429000"/>
          </a:xfrm>
          <a:prstGeom prst="rect">
            <a:avLst/>
          </a:prstGeom>
        </p:spPr>
      </p:pic>
      <p:pic>
        <p:nvPicPr>
          <p:cNvPr id="6" name="Imagem 5" descr="Uma imagem contendo invertebrado, animal&#10;&#10;Descrição gerada com muito alta confiança">
            <a:extLst>
              <a:ext uri="{FF2B5EF4-FFF2-40B4-BE49-F238E27FC236}">
                <a16:creationId xmlns:a16="http://schemas.microsoft.com/office/drawing/2014/main" id="{1532DC96-8620-4F55-B63C-63F750304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909"/>
            <a:ext cx="4814744" cy="362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114"/>
            <a:ext cx="3857603" cy="681037"/>
          </a:xfrm>
        </p:spPr>
        <p:txBody>
          <a:bodyPr>
            <a:normAutofit fontScale="90000"/>
          </a:bodyPr>
          <a:lstStyle/>
          <a:p>
            <a:r>
              <a:rPr lang="pt-BR" sz="3200" dirty="0">
                <a:solidFill>
                  <a:schemeClr val="tx1"/>
                </a:solidFill>
              </a:rPr>
              <a:t>Cnidaria: pegando peixes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95CF0D-CEA1-4DA6-AB8E-6EFB337C2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0415"/>
            <a:ext cx="7423447" cy="556758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3A012B9B-9955-435B-9F4F-C78DCCAD1FA5}"/>
              </a:ext>
            </a:extLst>
          </p:cNvPr>
          <p:cNvSpPr txBox="1"/>
          <p:nvPr/>
        </p:nvSpPr>
        <p:spPr>
          <a:xfrm>
            <a:off x="8561461" y="558632"/>
            <a:ext cx="3170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Nematocisto: tipo mais comum de </a:t>
            </a:r>
            <a:r>
              <a:rPr lang="pt-BR" dirty="0" err="1"/>
              <a:t>cnidócito</a:t>
            </a:r>
            <a:r>
              <a:rPr lang="pt-BR" dirty="0"/>
              <a:t>, possui barbas e líquido urticante.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11A30B0-872F-4D2E-8AEA-81A01A8E758F}"/>
              </a:ext>
            </a:extLst>
          </p:cNvPr>
          <p:cNvSpPr txBox="1"/>
          <p:nvPr/>
        </p:nvSpPr>
        <p:spPr>
          <a:xfrm>
            <a:off x="8561461" y="1712794"/>
            <a:ext cx="3170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Espirocisto</a:t>
            </a:r>
            <a:r>
              <a:rPr lang="pt-BR" dirty="0"/>
              <a:t>: enrolam a vítima, não injetando veneno.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5590B99-2739-4EDC-B1F4-15C1F09A9736}"/>
              </a:ext>
            </a:extLst>
          </p:cNvPr>
          <p:cNvSpPr txBox="1"/>
          <p:nvPr/>
        </p:nvSpPr>
        <p:spPr>
          <a:xfrm>
            <a:off x="8782227" y="4822040"/>
            <a:ext cx="31704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Pticocisto</a:t>
            </a:r>
            <a:r>
              <a:rPr lang="pt-BR" dirty="0"/>
              <a:t>: comum em anêmonas, libera substância adesiva usada para construções protetoras (exoesqueleto)</a:t>
            </a:r>
          </a:p>
        </p:txBody>
      </p:sp>
      <p:pic>
        <p:nvPicPr>
          <p:cNvPr id="12" name="Imagem 11" descr="Uma imagem contendo circuito&#10;&#10;Descrição gerada com alta confiança">
            <a:extLst>
              <a:ext uri="{FF2B5EF4-FFF2-40B4-BE49-F238E27FC236}">
                <a16:creationId xmlns:a16="http://schemas.microsoft.com/office/drawing/2014/main" id="{02F40F62-E56F-4B8F-AB4D-0C2091FC0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436" y="2397850"/>
            <a:ext cx="2276355" cy="2276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2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114"/>
            <a:ext cx="3857603" cy="855677"/>
          </a:xfrm>
        </p:spPr>
        <p:txBody>
          <a:bodyPr>
            <a:normAutofit fontScale="90000"/>
          </a:bodyPr>
          <a:lstStyle/>
          <a:p>
            <a:r>
              <a:rPr lang="pt-BR" sz="3200" dirty="0">
                <a:solidFill>
                  <a:schemeClr val="tx1"/>
                </a:solidFill>
              </a:rPr>
              <a:t>Cnidaria: digerindo peixes</a:t>
            </a:r>
          </a:p>
        </p:txBody>
      </p:sp>
      <p:pic>
        <p:nvPicPr>
          <p:cNvPr id="3" name="Imagem 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DCC2C64B-D457-4C19-A481-8708327BC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96" y="2221731"/>
            <a:ext cx="6239204" cy="463626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8405AC6-2F79-4889-B79D-C256CC5FC4F9}"/>
              </a:ext>
            </a:extLst>
          </p:cNvPr>
          <p:cNvSpPr txBox="1"/>
          <p:nvPr/>
        </p:nvSpPr>
        <p:spPr>
          <a:xfrm>
            <a:off x="184558" y="1345556"/>
            <a:ext cx="41022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digest</a:t>
            </a:r>
            <a:r>
              <a:rPr lang="pt-BR" dirty="0" err="1"/>
              <a:t>ão</a:t>
            </a:r>
            <a:r>
              <a:rPr lang="pt-BR" dirty="0"/>
              <a:t> é feita na </a:t>
            </a:r>
            <a:r>
              <a:rPr lang="pt-BR" dirty="0">
                <a:solidFill>
                  <a:srgbClr val="FF0000"/>
                </a:solidFill>
              </a:rPr>
              <a:t>cavidade gastrovascular</a:t>
            </a:r>
            <a:r>
              <a:rPr lang="pt-BR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Glândulas secretam enzimas digestivas e as células </a:t>
            </a:r>
            <a:r>
              <a:rPr lang="pt-BR" dirty="0" err="1"/>
              <a:t>endoepiteliais</a:t>
            </a:r>
            <a:r>
              <a:rPr lang="pt-BR" dirty="0"/>
              <a:t> realizam a digestão.</a:t>
            </a:r>
          </a:p>
        </p:txBody>
      </p:sp>
      <p:pic>
        <p:nvPicPr>
          <p:cNvPr id="6" name="Imagem 5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2C7888B4-0CBA-47E1-A95C-68AACE97F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2290"/>
            <a:ext cx="5511567" cy="38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5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Resultado de imagem para cnidaria anatomia">
            <a:extLst>
              <a:ext uri="{FF2B5EF4-FFF2-40B4-BE49-F238E27FC236}">
                <a16:creationId xmlns:a16="http://schemas.microsoft.com/office/drawing/2014/main" id="{2A273045-EC4B-4D21-A2FD-8D4E69DAB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9575" y="2276475"/>
            <a:ext cx="37528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73F2D86-F22D-440A-8FB5-5D3FCA4A0A44}"/>
              </a:ext>
            </a:extLst>
          </p:cNvPr>
          <p:cNvSpPr txBox="1">
            <a:spLocks/>
          </p:cNvSpPr>
          <p:nvPr/>
        </p:nvSpPr>
        <p:spPr>
          <a:xfrm>
            <a:off x="10503017" y="0"/>
            <a:ext cx="1688983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err="1">
                <a:solidFill>
                  <a:srgbClr val="FF0000"/>
                </a:solidFill>
              </a:rPr>
              <a:t>Hydrozoa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702B3-45B1-495F-983E-391DFD35FE40}"/>
              </a:ext>
            </a:extLst>
          </p:cNvPr>
          <p:cNvSpPr txBox="1"/>
          <p:nvPr/>
        </p:nvSpPr>
        <p:spPr>
          <a:xfrm>
            <a:off x="88927" y="631969"/>
            <a:ext cx="51086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Classe mais antiga;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Maioria muito pequena. Sem representantes de grande porte;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Maioria é colonial;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Algumas são de água doce;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err="1"/>
              <a:t>Mesogléia</a:t>
            </a:r>
            <a:r>
              <a:rPr lang="pt-BR" dirty="0"/>
              <a:t> acelular;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Forma de pólipo é dominante;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Pólipo assexuado e medusa sexuada;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i="1" dirty="0" err="1"/>
              <a:t>Hydra</a:t>
            </a:r>
            <a:r>
              <a:rPr lang="pt-BR" i="1" dirty="0"/>
              <a:t> </a:t>
            </a:r>
            <a:r>
              <a:rPr lang="pt-BR" dirty="0"/>
              <a:t>é um gênero usado como modelo em muitos estudos.</a:t>
            </a:r>
            <a:endParaRPr lang="pt-BR" i="1" dirty="0"/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9084F6D-87BA-485C-BD2B-87FF9E148A14}"/>
              </a:ext>
            </a:extLst>
          </p:cNvPr>
          <p:cNvSpPr txBox="1">
            <a:spLocks/>
          </p:cNvSpPr>
          <p:nvPr/>
        </p:nvSpPr>
        <p:spPr bwMode="auto">
          <a:xfrm>
            <a:off x="0" y="41945"/>
            <a:ext cx="3857603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>
                <a:solidFill>
                  <a:schemeClr val="tx1"/>
                </a:solidFill>
              </a:rPr>
              <a:t>Cnidaria: em todas as formas e cores</a:t>
            </a:r>
          </a:p>
        </p:txBody>
      </p:sp>
      <p:pic>
        <p:nvPicPr>
          <p:cNvPr id="8" name="Hydra moviment">
            <a:hlinkClick r:id="" action="ppaction://media"/>
            <a:extLst>
              <a:ext uri="{FF2B5EF4-FFF2-40B4-BE49-F238E27FC236}">
                <a16:creationId xmlns:a16="http://schemas.microsoft.com/office/drawing/2014/main" id="{AF606E74-DA46-4695-9CE7-DE0499DA0B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06878" y="611829"/>
            <a:ext cx="3235910" cy="242693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053944C-2541-43BE-B9CB-A84C8FE5A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42" y="611829"/>
            <a:ext cx="3383333" cy="2443807"/>
          </a:xfrm>
          <a:prstGeom prst="rect">
            <a:avLst/>
          </a:prstGeom>
        </p:spPr>
      </p:pic>
      <p:pic>
        <p:nvPicPr>
          <p:cNvPr id="17" name="Imagem 16" descr="Uma imagem contendo invertebrado, animal, coelenterata, hydrozoa&#10;&#10;Descrição gerada com muito alta confiança">
            <a:extLst>
              <a:ext uri="{FF2B5EF4-FFF2-40B4-BE49-F238E27FC236}">
                <a16:creationId xmlns:a16="http://schemas.microsoft.com/office/drawing/2014/main" id="{140EEED7-F247-4534-8CB0-182BAD7C2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9000"/>
            <a:ext cx="3918857" cy="3429000"/>
          </a:xfrm>
          <a:prstGeom prst="rect">
            <a:avLst/>
          </a:prstGeom>
        </p:spPr>
      </p:pic>
      <p:pic>
        <p:nvPicPr>
          <p:cNvPr id="19" name="Imagem 18" descr="Uma imagem contendo artrópode, animal, invertebrado&#10;&#10;Descrição gerada com muito alta confiança">
            <a:extLst>
              <a:ext uri="{FF2B5EF4-FFF2-40B4-BE49-F238E27FC236}">
                <a16:creationId xmlns:a16="http://schemas.microsoft.com/office/drawing/2014/main" id="{EE8A15EF-FDC6-4CD8-9F21-482C658B8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235" y="4230082"/>
            <a:ext cx="4166765" cy="2606543"/>
          </a:xfrm>
          <a:prstGeom prst="rect">
            <a:avLst/>
          </a:prstGeom>
        </p:spPr>
      </p:pic>
      <p:pic>
        <p:nvPicPr>
          <p:cNvPr id="21" name="Imagem 20" descr="Uma imagem contendo animal, interior&#10;&#10;Descrição gerada com alta confiança">
            <a:extLst>
              <a:ext uri="{FF2B5EF4-FFF2-40B4-BE49-F238E27FC236}">
                <a16:creationId xmlns:a16="http://schemas.microsoft.com/office/drawing/2014/main" id="{775AD074-8DF9-47A8-A293-F467FBA792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66" y="4211523"/>
            <a:ext cx="3941371" cy="26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01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1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Resultado de imagem para cnidaria anatomia">
            <a:extLst>
              <a:ext uri="{FF2B5EF4-FFF2-40B4-BE49-F238E27FC236}">
                <a16:creationId xmlns:a16="http://schemas.microsoft.com/office/drawing/2014/main" id="{2A273045-EC4B-4D21-A2FD-8D4E69DAB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9575" y="2276475"/>
            <a:ext cx="37528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73F2D86-F22D-440A-8FB5-5D3FCA4A0A44}"/>
              </a:ext>
            </a:extLst>
          </p:cNvPr>
          <p:cNvSpPr txBox="1">
            <a:spLocks/>
          </p:cNvSpPr>
          <p:nvPr/>
        </p:nvSpPr>
        <p:spPr>
          <a:xfrm>
            <a:off x="10310071" y="0"/>
            <a:ext cx="1881930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err="1">
                <a:solidFill>
                  <a:srgbClr val="FF0000"/>
                </a:solidFill>
              </a:rPr>
              <a:t>Scyphozoa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702B3-45B1-495F-983E-391DFD35FE40}"/>
              </a:ext>
            </a:extLst>
          </p:cNvPr>
          <p:cNvSpPr txBox="1"/>
          <p:nvPr/>
        </p:nvSpPr>
        <p:spPr>
          <a:xfrm>
            <a:off x="88926" y="774582"/>
            <a:ext cx="63840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Classe mais conhecida;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Exclusivamente marinhas;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Desde 15cm até mais de 2m de diâmetro. Tentáculos com até mais que 30m de comprimento (</a:t>
            </a:r>
            <a:r>
              <a:rPr lang="pt-BR" i="1" dirty="0" err="1"/>
              <a:t>Cyanea</a:t>
            </a:r>
            <a:r>
              <a:rPr lang="pt-BR" i="1" dirty="0"/>
              <a:t> </a:t>
            </a:r>
            <a:r>
              <a:rPr lang="pt-BR" i="1" dirty="0" err="1"/>
              <a:t>capillata</a:t>
            </a:r>
            <a:r>
              <a:rPr lang="pt-BR" dirty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Presença de </a:t>
            </a:r>
            <a:r>
              <a:rPr lang="pt-BR" dirty="0" err="1"/>
              <a:t>ropálio</a:t>
            </a:r>
            <a:r>
              <a:rPr lang="pt-BR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Margem em geral lobada;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Pode haver ausência de tentáculos;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Formas de pólipo são pequenas e a fase é curta.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9084F6D-87BA-485C-BD2B-87FF9E148A14}"/>
              </a:ext>
            </a:extLst>
          </p:cNvPr>
          <p:cNvSpPr txBox="1">
            <a:spLocks/>
          </p:cNvSpPr>
          <p:nvPr/>
        </p:nvSpPr>
        <p:spPr bwMode="auto">
          <a:xfrm>
            <a:off x="0" y="117446"/>
            <a:ext cx="3857603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>
                <a:solidFill>
                  <a:schemeClr val="tx1"/>
                </a:solidFill>
              </a:rPr>
              <a:t>Cnidaria: em todas as formas e cores</a:t>
            </a:r>
          </a:p>
        </p:txBody>
      </p:sp>
      <p:pic>
        <p:nvPicPr>
          <p:cNvPr id="3" name="Imagem 2" descr="Uma imagem contendo nadando, esporte aquático, esporte&#10;&#10;Descrição gerada com muito alta confiança">
            <a:extLst>
              <a:ext uri="{FF2B5EF4-FFF2-40B4-BE49-F238E27FC236}">
                <a16:creationId xmlns:a16="http://schemas.microsoft.com/office/drawing/2014/main" id="{FAE434A2-3425-4C01-ABB9-B48E85D05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970" y="561465"/>
            <a:ext cx="5357030" cy="3177899"/>
          </a:xfrm>
          <a:prstGeom prst="rect">
            <a:avLst/>
          </a:prstGeom>
        </p:spPr>
      </p:pic>
      <p:pic>
        <p:nvPicPr>
          <p:cNvPr id="4" name="Imagem 3" descr="Uma imagem contendo animal, água, pássaro, invertebrado&#10;&#10;Descrição gerada com muito alta confiança">
            <a:extLst>
              <a:ext uri="{FF2B5EF4-FFF2-40B4-BE49-F238E27FC236}">
                <a16:creationId xmlns:a16="http://schemas.microsoft.com/office/drawing/2014/main" id="{180F22DE-6507-47F7-9748-69CA37A28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575" y="3892492"/>
            <a:ext cx="3420841" cy="2986193"/>
          </a:xfrm>
          <a:prstGeom prst="rect">
            <a:avLst/>
          </a:prstGeom>
        </p:spPr>
      </p:pic>
      <p:pic>
        <p:nvPicPr>
          <p:cNvPr id="7" name="Imagem 6" descr="Uma imagem contendo invertebrado, animal, coelenterata, sentado&#10;&#10;Descrição gerada com muito alta confiança">
            <a:extLst>
              <a:ext uri="{FF2B5EF4-FFF2-40B4-BE49-F238E27FC236}">
                <a16:creationId xmlns:a16="http://schemas.microsoft.com/office/drawing/2014/main" id="{31012FFB-F9FE-4221-BC2E-F4A7C58F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39364"/>
            <a:ext cx="4191350" cy="3139321"/>
          </a:xfrm>
          <a:prstGeom prst="rect">
            <a:avLst/>
          </a:prstGeom>
        </p:spPr>
      </p:pic>
      <p:pic>
        <p:nvPicPr>
          <p:cNvPr id="14" name="Imagem 13" descr="Uma imagem contendo animal, invertebrado, coelenterata&#10;&#10;Descrição gerada com muito alta confiança">
            <a:extLst>
              <a:ext uri="{FF2B5EF4-FFF2-40B4-BE49-F238E27FC236}">
                <a16:creationId xmlns:a16="http://schemas.microsoft.com/office/drawing/2014/main" id="{6E5CFE8D-D4A1-4783-980A-19AF004C5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536" y="4543928"/>
            <a:ext cx="4481993" cy="231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Resultado de imagem para cnidaria anatomia">
            <a:extLst>
              <a:ext uri="{FF2B5EF4-FFF2-40B4-BE49-F238E27FC236}">
                <a16:creationId xmlns:a16="http://schemas.microsoft.com/office/drawing/2014/main" id="{2A273045-EC4B-4D21-A2FD-8D4E69DAB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9575" y="2276475"/>
            <a:ext cx="37528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73F2D86-F22D-440A-8FB5-5D3FCA4A0A44}"/>
              </a:ext>
            </a:extLst>
          </p:cNvPr>
          <p:cNvSpPr txBox="1">
            <a:spLocks/>
          </p:cNvSpPr>
          <p:nvPr/>
        </p:nvSpPr>
        <p:spPr>
          <a:xfrm>
            <a:off x="10503017" y="-117446"/>
            <a:ext cx="1688983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err="1">
                <a:solidFill>
                  <a:srgbClr val="FF0000"/>
                </a:solidFill>
              </a:rPr>
              <a:t>Cubozoa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702B3-45B1-495F-983E-391DFD35FE40}"/>
              </a:ext>
            </a:extLst>
          </p:cNvPr>
          <p:cNvSpPr txBox="1"/>
          <p:nvPr/>
        </p:nvSpPr>
        <p:spPr>
          <a:xfrm>
            <a:off x="88927" y="774582"/>
            <a:ext cx="51086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Classe geralmente agrupada próximo de </a:t>
            </a:r>
            <a:r>
              <a:rPr lang="pt-BR" dirty="0" err="1"/>
              <a:t>Scyphozoa</a:t>
            </a:r>
            <a:r>
              <a:rPr lang="pt-BR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Morfologicamente, seus representantes se assemelham ao da classe </a:t>
            </a:r>
            <a:r>
              <a:rPr lang="pt-BR" dirty="0" err="1"/>
              <a:t>Scyphozoa</a:t>
            </a:r>
            <a:r>
              <a:rPr lang="pt-BR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Sino em forma de cubo;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Presença de </a:t>
            </a:r>
            <a:r>
              <a:rPr lang="pt-BR" dirty="0" err="1"/>
              <a:t>pedálio</a:t>
            </a:r>
            <a:r>
              <a:rPr lang="pt-BR" dirty="0"/>
              <a:t> (expansão rígida da </a:t>
            </a:r>
            <a:r>
              <a:rPr lang="pt-BR" dirty="0" err="1"/>
              <a:t>mesogleia</a:t>
            </a:r>
            <a:r>
              <a:rPr lang="pt-BR" dirty="0"/>
              <a:t>) é comum;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Presença de </a:t>
            </a:r>
            <a:r>
              <a:rPr lang="pt-BR" dirty="0" err="1"/>
              <a:t>velário</a:t>
            </a:r>
            <a:r>
              <a:rPr lang="pt-BR" dirty="0"/>
              <a:t> (dobra na </a:t>
            </a:r>
            <a:r>
              <a:rPr lang="pt-BR" dirty="0" err="1"/>
              <a:t>subumbrela</a:t>
            </a:r>
            <a:r>
              <a:rPr lang="pt-BR" dirty="0"/>
              <a:t>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mais venenosa medusa está nessa classe, a temida vespa do mar (</a:t>
            </a:r>
            <a:r>
              <a:rPr lang="pt-BR" i="1" dirty="0" err="1"/>
              <a:t>Chironex</a:t>
            </a:r>
            <a:r>
              <a:rPr lang="pt-BR" i="1" dirty="0"/>
              <a:t> </a:t>
            </a:r>
            <a:r>
              <a:rPr lang="pt-BR" i="1" dirty="0" err="1"/>
              <a:t>fleckeri</a:t>
            </a:r>
            <a:r>
              <a:rPr lang="pt-BR" dirty="0"/>
              <a:t>)</a:t>
            </a:r>
            <a:endParaRPr lang="pt-BR" i="1" dirty="0"/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9084F6D-87BA-485C-BD2B-87FF9E148A14}"/>
              </a:ext>
            </a:extLst>
          </p:cNvPr>
          <p:cNvSpPr txBox="1">
            <a:spLocks/>
          </p:cNvSpPr>
          <p:nvPr/>
        </p:nvSpPr>
        <p:spPr bwMode="auto">
          <a:xfrm>
            <a:off x="0" y="117446"/>
            <a:ext cx="3857603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>
                <a:solidFill>
                  <a:schemeClr val="tx1"/>
                </a:solidFill>
              </a:rPr>
              <a:t>Cnidaria: em todas as formas e cores</a:t>
            </a:r>
          </a:p>
        </p:txBody>
      </p:sp>
      <p:pic>
        <p:nvPicPr>
          <p:cNvPr id="6" name="Picture 5" descr="Carybdea sivickisis">
            <a:extLst>
              <a:ext uri="{FF2B5EF4-FFF2-40B4-BE49-F238E27FC236}">
                <a16:creationId xmlns:a16="http://schemas.microsoft.com/office/drawing/2014/main" id="{338A0DCA-2030-4C92-A138-45D985F58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4297" y="4218973"/>
            <a:ext cx="2487703" cy="263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Uma imagem contendo texto&#10;&#10;Descrição gerada com muito alta confiança">
            <a:extLst>
              <a:ext uri="{FF2B5EF4-FFF2-40B4-BE49-F238E27FC236}">
                <a16:creationId xmlns:a16="http://schemas.microsoft.com/office/drawing/2014/main" id="{40AE0A3A-75F7-4460-8C22-05A514B55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97" y="482727"/>
            <a:ext cx="2398776" cy="3587496"/>
          </a:xfrm>
          <a:prstGeom prst="rect">
            <a:avLst/>
          </a:prstGeom>
        </p:spPr>
      </p:pic>
      <p:pic>
        <p:nvPicPr>
          <p:cNvPr id="7" name="Imagem 6" descr="Uma imagem contendo animal, invertebrado, molusco&#10;&#10;Descrição gerada com muito alta confiança">
            <a:extLst>
              <a:ext uri="{FF2B5EF4-FFF2-40B4-BE49-F238E27FC236}">
                <a16:creationId xmlns:a16="http://schemas.microsoft.com/office/drawing/2014/main" id="{FD9B3FDC-90AB-47D9-AD88-C7F7BE3460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717" y="4001549"/>
            <a:ext cx="4532550" cy="2856451"/>
          </a:xfrm>
          <a:prstGeom prst="rect">
            <a:avLst/>
          </a:prstGeom>
        </p:spPr>
      </p:pic>
      <p:pic>
        <p:nvPicPr>
          <p:cNvPr id="9" name="Imagem 8" descr="Uma imagem contendo invertebrado, animal, coelenterata&#10;&#10;Descrição gerada com muito alta confiança">
            <a:extLst>
              <a:ext uri="{FF2B5EF4-FFF2-40B4-BE49-F238E27FC236}">
                <a16:creationId xmlns:a16="http://schemas.microsoft.com/office/drawing/2014/main" id="{567AFFCB-6D54-4246-8BC4-FE30575E60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90" y="3855106"/>
            <a:ext cx="4549839" cy="3002894"/>
          </a:xfrm>
          <a:prstGeom prst="rect">
            <a:avLst/>
          </a:prstGeom>
        </p:spPr>
      </p:pic>
      <p:pic>
        <p:nvPicPr>
          <p:cNvPr id="13" name="Picture 3" descr="13_20">
            <a:extLst>
              <a:ext uri="{FF2B5EF4-FFF2-40B4-BE49-F238E27FC236}">
                <a16:creationId xmlns:a16="http://schemas.microsoft.com/office/drawing/2014/main" id="{F5122721-5464-40FA-93C3-1FE1DCBE2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35" y="457964"/>
            <a:ext cx="3857602" cy="3333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882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Resultado de imagem para cnidaria anatomia">
            <a:extLst>
              <a:ext uri="{FF2B5EF4-FFF2-40B4-BE49-F238E27FC236}">
                <a16:creationId xmlns:a16="http://schemas.microsoft.com/office/drawing/2014/main" id="{2A273045-EC4B-4D21-A2FD-8D4E69DAB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9575" y="2276475"/>
            <a:ext cx="37528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73F2D86-F22D-440A-8FB5-5D3FCA4A0A44}"/>
              </a:ext>
            </a:extLst>
          </p:cNvPr>
          <p:cNvSpPr txBox="1">
            <a:spLocks/>
          </p:cNvSpPr>
          <p:nvPr/>
        </p:nvSpPr>
        <p:spPr>
          <a:xfrm>
            <a:off x="10503017" y="0"/>
            <a:ext cx="1688983" cy="6810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 err="1">
                <a:solidFill>
                  <a:srgbClr val="FF0000"/>
                </a:solidFill>
              </a:rPr>
              <a:t>Anthozoa</a:t>
            </a:r>
            <a:endParaRPr lang="pt-BR" sz="3200" dirty="0">
              <a:solidFill>
                <a:srgbClr val="FF0000"/>
              </a:solidFill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B7702B3-45B1-495F-983E-391DFD35FE40}"/>
              </a:ext>
            </a:extLst>
          </p:cNvPr>
          <p:cNvSpPr txBox="1"/>
          <p:nvPr/>
        </p:nvSpPr>
        <p:spPr>
          <a:xfrm>
            <a:off x="88927" y="774582"/>
            <a:ext cx="60937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Classe mais recente, especializada para a vida séssil;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Apenas forma de pólipo;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Exclusivamente marinhas e sésseis;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Tanto formas tubulares quanto foliáceas e outras;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Formam parte dos recifes de coral;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Tanto formas coloniais quanto solitárias;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Corais podem se associar com </a:t>
            </a:r>
            <a:r>
              <a:rPr lang="pt-BR" dirty="0" err="1"/>
              <a:t>zooxantelas</a:t>
            </a:r>
            <a:r>
              <a:rPr lang="pt-BR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Muitas </a:t>
            </a:r>
            <a:r>
              <a:rPr lang="pt-BR" dirty="0" err="1"/>
              <a:t>anemônas</a:t>
            </a:r>
            <a:r>
              <a:rPr lang="pt-BR" dirty="0"/>
              <a:t>-</a:t>
            </a:r>
            <a:r>
              <a:rPr lang="pt-BR" dirty="0" err="1"/>
              <a:t>do-mar</a:t>
            </a:r>
            <a:r>
              <a:rPr lang="pt-BR" dirty="0"/>
              <a:t> criam esqueletos a partir de carbonato de cálcio ou mesmo sedimentos.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79084F6D-87BA-485C-BD2B-87FF9E148A14}"/>
              </a:ext>
            </a:extLst>
          </p:cNvPr>
          <p:cNvSpPr txBox="1">
            <a:spLocks/>
          </p:cNvSpPr>
          <p:nvPr/>
        </p:nvSpPr>
        <p:spPr bwMode="auto">
          <a:xfrm>
            <a:off x="0" y="117446"/>
            <a:ext cx="3857603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3200" dirty="0">
                <a:solidFill>
                  <a:schemeClr val="tx1"/>
                </a:solidFill>
              </a:rPr>
              <a:t>Cnidaria: em todas as formas e cores</a:t>
            </a:r>
          </a:p>
        </p:txBody>
      </p:sp>
      <p:pic>
        <p:nvPicPr>
          <p:cNvPr id="3" name="Imagem 2" descr="Uma imagem contendo animal, árvore, grama, flor&#10;&#10;Descrição gerada com muito alta confiança">
            <a:extLst>
              <a:ext uri="{FF2B5EF4-FFF2-40B4-BE49-F238E27FC236}">
                <a16:creationId xmlns:a16="http://schemas.microsoft.com/office/drawing/2014/main" id="{ADE638FC-B217-4228-A623-49A6D860E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150" y="541308"/>
            <a:ext cx="3752850" cy="2814638"/>
          </a:xfrm>
          <a:prstGeom prst="rect">
            <a:avLst/>
          </a:prstGeom>
        </p:spPr>
      </p:pic>
      <p:pic>
        <p:nvPicPr>
          <p:cNvPr id="8" name="Imagem 7" descr="Uma imagem contendo colorido, animal, invertebrado, coelenterata&#10;&#10;Descrição gerada com muito alta confiança">
            <a:extLst>
              <a:ext uri="{FF2B5EF4-FFF2-40B4-BE49-F238E27FC236}">
                <a16:creationId xmlns:a16="http://schemas.microsoft.com/office/drawing/2014/main" id="{833D1E37-2D72-4FC2-A43D-021668D3D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5946"/>
            <a:ext cx="6295715" cy="3502054"/>
          </a:xfrm>
          <a:prstGeom prst="rect">
            <a:avLst/>
          </a:prstGeom>
        </p:spPr>
      </p:pic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B2B85F9-5101-4F21-92BA-3D56DAD8E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273" y="3656596"/>
            <a:ext cx="4545800" cy="320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01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7181" y="0"/>
            <a:ext cx="6677637" cy="369333"/>
          </a:xfrm>
        </p:spPr>
        <p:txBody>
          <a:bodyPr>
            <a:normAutofit fontScale="90000"/>
          </a:bodyPr>
          <a:lstStyle/>
          <a:p>
            <a:r>
              <a:rPr lang="pt-BR" sz="3200" dirty="0">
                <a:solidFill>
                  <a:schemeClr val="tx1"/>
                </a:solidFill>
              </a:rPr>
              <a:t>Cnidários e seu complexo ciclo de vida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15CF20-796E-463B-A112-F3AE3AFC659C}"/>
              </a:ext>
            </a:extLst>
          </p:cNvPr>
          <p:cNvSpPr txBox="1"/>
          <p:nvPr/>
        </p:nvSpPr>
        <p:spPr>
          <a:xfrm>
            <a:off x="604007" y="350297"/>
            <a:ext cx="131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Hydrozoa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7C62A29-1FD6-4012-9497-80200AAFD3BF}"/>
              </a:ext>
            </a:extLst>
          </p:cNvPr>
          <p:cNvSpPr txBox="1"/>
          <p:nvPr/>
        </p:nvSpPr>
        <p:spPr>
          <a:xfrm>
            <a:off x="10044418" y="3637984"/>
            <a:ext cx="131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Cubozoa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04AA6E13-7EE0-48AA-A8A2-6206DC0AD4A0}"/>
              </a:ext>
            </a:extLst>
          </p:cNvPr>
          <p:cNvSpPr txBox="1"/>
          <p:nvPr/>
        </p:nvSpPr>
        <p:spPr>
          <a:xfrm>
            <a:off x="10044418" y="350297"/>
            <a:ext cx="131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Anthozoa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3F07AFD-2D0A-4C33-A7FF-2AC837AFD3B3}"/>
              </a:ext>
            </a:extLst>
          </p:cNvPr>
          <p:cNvSpPr txBox="1"/>
          <p:nvPr/>
        </p:nvSpPr>
        <p:spPr>
          <a:xfrm>
            <a:off x="604007" y="3453318"/>
            <a:ext cx="131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Scyphozoa</a:t>
            </a:r>
            <a:endParaRPr lang="pt-BR" dirty="0"/>
          </a:p>
        </p:txBody>
      </p:sp>
      <p:pic>
        <p:nvPicPr>
          <p:cNvPr id="13" name="Imagem 12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DAD5950D-A0E7-4EF7-B373-25EC6A7354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279"/>
            <a:ext cx="4208794" cy="2977721"/>
          </a:xfrm>
          <a:prstGeom prst="rect">
            <a:avLst/>
          </a:prstGeom>
        </p:spPr>
      </p:pic>
      <p:pic>
        <p:nvPicPr>
          <p:cNvPr id="15" name="Imagem 1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3D03742-AEDB-4798-9E84-45BDE18E7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9629"/>
            <a:ext cx="4038600" cy="2752725"/>
          </a:xfrm>
          <a:prstGeom prst="rect">
            <a:avLst/>
          </a:prstGeom>
        </p:spPr>
      </p:pic>
      <p:pic>
        <p:nvPicPr>
          <p:cNvPr id="19" name="Imagem 18" descr="Uma imagem contendo desenho&#10;&#10;Descrição gerada com muito alta confiança">
            <a:extLst>
              <a:ext uri="{FF2B5EF4-FFF2-40B4-BE49-F238E27FC236}">
                <a16:creationId xmlns:a16="http://schemas.microsoft.com/office/drawing/2014/main" id="{C9384C76-9FAF-4D3B-8D24-37997B8E2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217" y="676427"/>
            <a:ext cx="4041587" cy="2961557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16CCFBA9-B413-4376-B47F-07FB7AA5D272}"/>
              </a:ext>
            </a:extLst>
          </p:cNvPr>
          <p:cNvSpPr/>
          <p:nvPr/>
        </p:nvSpPr>
        <p:spPr>
          <a:xfrm>
            <a:off x="9276188" y="4284407"/>
            <a:ext cx="8739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D8772F31-9D32-41DA-881D-1B1FF8B08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023" y="3988299"/>
            <a:ext cx="4136664" cy="281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3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C77DF-4A66-4064-8468-464B4E88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5449"/>
            <a:ext cx="6014906" cy="1057013"/>
          </a:xfrm>
        </p:spPr>
        <p:txBody>
          <a:bodyPr>
            <a:normAutofit/>
          </a:bodyPr>
          <a:lstStyle/>
          <a:p>
            <a:r>
              <a:rPr lang="pt-BR" sz="3200" dirty="0"/>
              <a:t>Cnidaria: resumo esperto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DE48543-EBC9-4FF3-B7D2-6E77D782E4A3}"/>
              </a:ext>
            </a:extLst>
          </p:cNvPr>
          <p:cNvSpPr txBox="1"/>
          <p:nvPr/>
        </p:nvSpPr>
        <p:spPr>
          <a:xfrm>
            <a:off x="260059" y="578840"/>
            <a:ext cx="62162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Surgimento de músculos e sistema nervoso;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Esqueleto hidrostático;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Grupo com mais de 500 milhões de anos de idade;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Quase que exclusivamente marinhos;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Possibilidade grande mobilidade;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Apresentam dois tipos de morfologia: medusa e pólipo;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Corpo dividido em uma parede externa e uma interna separadas por uma substância amorfa com células dispersas, a </a:t>
            </a:r>
            <a:r>
              <a:rPr lang="pt-BR" dirty="0" err="1"/>
              <a:t>mesogléia</a:t>
            </a:r>
            <a:r>
              <a:rPr lang="pt-BR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Presença de células epiteliomusculares e intersticiais;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Presença de </a:t>
            </a:r>
            <a:r>
              <a:rPr lang="pt-BR" dirty="0" err="1"/>
              <a:t>cnidócitos</a:t>
            </a:r>
            <a:r>
              <a:rPr lang="pt-BR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Presença de olhos/ocelos e estatocisto;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Simetria radial;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Grande capacidade de regeneração;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Reprodução sexuada e assexuada;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Alternância de gerações;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Presença de cavidade gastrointestinal;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Filo dividido em quatro classes :</a:t>
            </a:r>
            <a:r>
              <a:rPr lang="pt-BR" dirty="0" err="1"/>
              <a:t>Cubozoa</a:t>
            </a:r>
            <a:r>
              <a:rPr lang="pt-BR" dirty="0"/>
              <a:t>, </a:t>
            </a:r>
            <a:r>
              <a:rPr lang="pt-BR" dirty="0" err="1"/>
              <a:t>Hidrozoa</a:t>
            </a:r>
            <a:r>
              <a:rPr lang="pt-BR" dirty="0"/>
              <a:t>, </a:t>
            </a:r>
            <a:r>
              <a:rPr lang="pt-BR" dirty="0" err="1"/>
              <a:t>Scyphozoa</a:t>
            </a:r>
            <a:r>
              <a:rPr lang="pt-BR" dirty="0"/>
              <a:t> e </a:t>
            </a:r>
            <a:r>
              <a:rPr lang="pt-BR" dirty="0" err="1"/>
              <a:t>Anthozoa</a:t>
            </a:r>
            <a:r>
              <a:rPr lang="pt-BR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7083E6B-4ADB-4531-BABB-C32AA6C74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85" y="748060"/>
            <a:ext cx="5607856" cy="438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3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C77DF-4A66-4064-8468-464B4E880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4892"/>
            <a:ext cx="3800213" cy="681037"/>
          </a:xfrm>
        </p:spPr>
        <p:txBody>
          <a:bodyPr>
            <a:normAutofit/>
          </a:bodyPr>
          <a:lstStyle/>
          <a:p>
            <a:r>
              <a:rPr lang="pt-BR" sz="3200" dirty="0"/>
              <a:t>Nervos e músculos</a:t>
            </a:r>
          </a:p>
        </p:txBody>
      </p:sp>
      <p:sp>
        <p:nvSpPr>
          <p:cNvPr id="5" name="AutoShape 2" descr="Resultado de imagem para cnidaria anatomia">
            <a:extLst>
              <a:ext uri="{FF2B5EF4-FFF2-40B4-BE49-F238E27FC236}">
                <a16:creationId xmlns:a16="http://schemas.microsoft.com/office/drawing/2014/main" id="{2A273045-EC4B-4D21-A2FD-8D4E69DAB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9575" y="2276475"/>
            <a:ext cx="37528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2A5014E-A600-4E95-A880-04E633D65916}"/>
              </a:ext>
            </a:extLst>
          </p:cNvPr>
          <p:cNvSpPr txBox="1"/>
          <p:nvPr/>
        </p:nvSpPr>
        <p:spPr>
          <a:xfrm>
            <a:off x="117446" y="1630144"/>
            <a:ext cx="3120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Um sistema inédito de orientação e movimentação</a:t>
            </a:r>
          </a:p>
          <a:p>
            <a:r>
              <a:rPr lang="pt-BR" dirty="0"/>
              <a:t>Como?</a:t>
            </a:r>
          </a:p>
          <a:p>
            <a:endParaRPr lang="pt-BR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5226569-127C-4391-BD98-1C3D426A9181}"/>
              </a:ext>
            </a:extLst>
          </p:cNvPr>
          <p:cNvSpPr txBox="1">
            <a:spLocks/>
          </p:cNvSpPr>
          <p:nvPr/>
        </p:nvSpPr>
        <p:spPr bwMode="auto">
          <a:xfrm>
            <a:off x="3043106" y="234892"/>
            <a:ext cx="5696125" cy="68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pt-BR" sz="3200" dirty="0"/>
          </a:p>
        </p:txBody>
      </p:sp>
      <p:pic>
        <p:nvPicPr>
          <p:cNvPr id="4" name="Imagem 3" descr="Uma imagem contendo animal, invertebrado, céu, ao ar livre&#10;&#10;Descrição gerada com muito alta confiança">
            <a:extLst>
              <a:ext uri="{FF2B5EF4-FFF2-40B4-BE49-F238E27FC236}">
                <a16:creationId xmlns:a16="http://schemas.microsoft.com/office/drawing/2014/main" id="{DC10DBC7-D8F2-4CF7-B8F0-769670499F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271" y="1156726"/>
            <a:ext cx="8973283" cy="500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2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uiExpand="1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57603" cy="681037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Nervos</a:t>
            </a:r>
            <a:r>
              <a:rPr lang="pt-BR" sz="3200" dirty="0"/>
              <a:t> e músculos</a:t>
            </a:r>
          </a:p>
        </p:txBody>
      </p:sp>
      <p:pic>
        <p:nvPicPr>
          <p:cNvPr id="6" name="Imagem 5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E3B49BB6-2DAF-4B3B-98FB-F40FA28416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9" b="26304"/>
          <a:stretch/>
        </p:blipFill>
        <p:spPr>
          <a:xfrm>
            <a:off x="4768096" y="2229855"/>
            <a:ext cx="4250070" cy="4171993"/>
          </a:xfrm>
          <a:prstGeom prst="rect">
            <a:avLst/>
          </a:prstGeom>
        </p:spPr>
      </p:pic>
      <p:sp>
        <p:nvSpPr>
          <p:cNvPr id="7" name="Balão de Fala: Oval 6">
            <a:extLst>
              <a:ext uri="{FF2B5EF4-FFF2-40B4-BE49-F238E27FC236}">
                <a16:creationId xmlns:a16="http://schemas.microsoft.com/office/drawing/2014/main" id="{88B01B44-09B6-4DC5-8A1F-20E90EECDD88}"/>
              </a:ext>
            </a:extLst>
          </p:cNvPr>
          <p:cNvSpPr/>
          <p:nvPr/>
        </p:nvSpPr>
        <p:spPr>
          <a:xfrm>
            <a:off x="9503014" y="1349291"/>
            <a:ext cx="2075528" cy="988788"/>
          </a:xfrm>
          <a:prstGeom prst="wedgeEllipseCallout">
            <a:avLst>
              <a:gd name="adj1" fmla="val -61385"/>
              <a:gd name="adj2" fmla="val 684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Contração e relaxamento</a:t>
            </a:r>
          </a:p>
        </p:txBody>
      </p:sp>
      <p:sp>
        <p:nvSpPr>
          <p:cNvPr id="8" name="Balão de Fala: Oval 7">
            <a:extLst>
              <a:ext uri="{FF2B5EF4-FFF2-40B4-BE49-F238E27FC236}">
                <a16:creationId xmlns:a16="http://schemas.microsoft.com/office/drawing/2014/main" id="{5BB91D8E-9488-4BA2-891F-2D8AAE5180B3}"/>
              </a:ext>
            </a:extLst>
          </p:cNvPr>
          <p:cNvSpPr/>
          <p:nvPr/>
        </p:nvSpPr>
        <p:spPr>
          <a:xfrm>
            <a:off x="2597444" y="4709238"/>
            <a:ext cx="1669409" cy="873156"/>
          </a:xfrm>
          <a:prstGeom prst="wedgeEllipseCallout">
            <a:avLst>
              <a:gd name="adj1" fmla="val 72634"/>
              <a:gd name="adj2" fmla="val -743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Sistema difuso</a:t>
            </a:r>
          </a:p>
        </p:txBody>
      </p:sp>
      <p:pic>
        <p:nvPicPr>
          <p:cNvPr id="12" name="Imagem 11" descr="Uma imagem contendo pessoa, céu, homem, parede&#10;&#10;Descrição gerada com muito alta confiança">
            <a:extLst>
              <a:ext uri="{FF2B5EF4-FFF2-40B4-BE49-F238E27FC236}">
                <a16:creationId xmlns:a16="http://schemas.microsoft.com/office/drawing/2014/main" id="{1026945E-829F-439B-B883-D0109ECC08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" y="1488346"/>
            <a:ext cx="2413583" cy="2413583"/>
          </a:xfrm>
          <a:prstGeom prst="rect">
            <a:avLst/>
          </a:prstGeom>
        </p:spPr>
      </p:pic>
      <p:sp>
        <p:nvSpPr>
          <p:cNvPr id="13" name="Balão de Pensamento: Nuvem 12">
            <a:extLst>
              <a:ext uri="{FF2B5EF4-FFF2-40B4-BE49-F238E27FC236}">
                <a16:creationId xmlns:a16="http://schemas.microsoft.com/office/drawing/2014/main" id="{BDB9D25F-66BD-47F5-93BE-DEDD3B710D50}"/>
              </a:ext>
            </a:extLst>
          </p:cNvPr>
          <p:cNvSpPr/>
          <p:nvPr/>
        </p:nvSpPr>
        <p:spPr>
          <a:xfrm>
            <a:off x="2597445" y="842393"/>
            <a:ext cx="1669409" cy="1162576"/>
          </a:xfrm>
          <a:prstGeom prst="cloudCallout">
            <a:avLst>
              <a:gd name="adj1" fmla="val -70169"/>
              <a:gd name="adj2" fmla="val 41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Contraio, logo existo</a:t>
            </a:r>
          </a:p>
        </p:txBody>
      </p:sp>
    </p:spTree>
    <p:extLst>
      <p:ext uri="{BB962C8B-B14F-4D97-AF65-F5344CB8AC3E}">
        <p14:creationId xmlns:p14="http://schemas.microsoft.com/office/powerpoint/2010/main" val="23514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857603" cy="681037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FF0000"/>
                </a:solidFill>
              </a:rPr>
              <a:t>Nervos</a:t>
            </a:r>
            <a:r>
              <a:rPr lang="pt-BR" sz="3200" dirty="0"/>
              <a:t> e músculos</a:t>
            </a:r>
          </a:p>
        </p:txBody>
      </p:sp>
      <p:pic>
        <p:nvPicPr>
          <p:cNvPr id="5" name="Imagem 4" descr="Uma imagem contendo verde&#10;&#10;Descrição gerada com alta confiança">
            <a:extLst>
              <a:ext uri="{FF2B5EF4-FFF2-40B4-BE49-F238E27FC236}">
                <a16:creationId xmlns:a16="http://schemas.microsoft.com/office/drawing/2014/main" id="{C28E24C9-C819-48A0-9194-B7E650630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997" y="0"/>
            <a:ext cx="4597003" cy="6858000"/>
          </a:xfrm>
          <a:prstGeom prst="rect">
            <a:avLst/>
          </a:prstGeom>
        </p:spPr>
      </p:pic>
      <p:sp>
        <p:nvSpPr>
          <p:cNvPr id="7" name="Balão de Fala: Retângulo 6">
            <a:extLst>
              <a:ext uri="{FF2B5EF4-FFF2-40B4-BE49-F238E27FC236}">
                <a16:creationId xmlns:a16="http://schemas.microsoft.com/office/drawing/2014/main" id="{ED3B4DC9-B459-4020-ABEC-7754C2C7D2BE}"/>
              </a:ext>
            </a:extLst>
          </p:cNvPr>
          <p:cNvSpPr/>
          <p:nvPr/>
        </p:nvSpPr>
        <p:spPr>
          <a:xfrm>
            <a:off x="5185795" y="5018145"/>
            <a:ext cx="2105636" cy="536895"/>
          </a:xfrm>
          <a:prstGeom prst="wedgeRectCallout">
            <a:avLst>
              <a:gd name="adj1" fmla="val 64825"/>
              <a:gd name="adj2" fmla="val 46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Sem gânglios. </a:t>
            </a:r>
          </a:p>
        </p:txBody>
      </p:sp>
      <p:pic>
        <p:nvPicPr>
          <p:cNvPr id="9" name="Imagem 8" descr="Uma imagem contendo animal&#10;&#10;Descrição gerada com muito alta confiança">
            <a:extLst>
              <a:ext uri="{FF2B5EF4-FFF2-40B4-BE49-F238E27FC236}">
                <a16:creationId xmlns:a16="http://schemas.microsoft.com/office/drawing/2014/main" id="{B1E279B5-DBB6-428A-B76D-5642A897A9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5"/>
          <a:stretch/>
        </p:blipFill>
        <p:spPr>
          <a:xfrm rot="5400000">
            <a:off x="-1045609" y="1726646"/>
            <a:ext cx="6291743" cy="4200525"/>
          </a:xfrm>
          <a:prstGeom prst="rect">
            <a:avLst/>
          </a:prstGeom>
        </p:spPr>
      </p:pic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61469796-55B1-4B6B-8A03-53C96C928C66}"/>
              </a:ext>
            </a:extLst>
          </p:cNvPr>
          <p:cNvSpPr/>
          <p:nvPr/>
        </p:nvSpPr>
        <p:spPr>
          <a:xfrm>
            <a:off x="4597004" y="883770"/>
            <a:ext cx="2105636" cy="956085"/>
          </a:xfrm>
          <a:prstGeom prst="wedgeRectCallout">
            <a:avLst>
              <a:gd name="adj1" fmla="val -69039"/>
              <a:gd name="adj2" fmla="val -93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Concentração de neurônios no anel nervoso.</a:t>
            </a:r>
          </a:p>
        </p:txBody>
      </p:sp>
      <p:pic>
        <p:nvPicPr>
          <p:cNvPr id="12" name="Imagem 11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7894E20E-E160-4E6C-A61E-BC1C015D8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42" y="1905588"/>
            <a:ext cx="4283101" cy="304682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56EC72C-541C-4494-AB30-FBD3E16A6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85" y="1874827"/>
            <a:ext cx="4208728" cy="31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56703" cy="681037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tx1"/>
                </a:solidFill>
              </a:rPr>
              <a:t>Nervos e </a:t>
            </a:r>
            <a:r>
              <a:rPr lang="pt-BR" sz="3200" dirty="0">
                <a:solidFill>
                  <a:srgbClr val="FF0000"/>
                </a:solidFill>
              </a:rPr>
              <a:t>músculos</a:t>
            </a:r>
          </a:p>
        </p:txBody>
      </p:sp>
      <p:pic>
        <p:nvPicPr>
          <p:cNvPr id="5" name="Imagem 4" descr="Uma imagem contendo invertebrado, animal&#10;&#10;Descrição gerada com muito alta confiança">
            <a:extLst>
              <a:ext uri="{FF2B5EF4-FFF2-40B4-BE49-F238E27FC236}">
                <a16:creationId xmlns:a16="http://schemas.microsoft.com/office/drawing/2014/main" id="{424D68F3-C0FA-4F6E-88B6-E46ED886E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4" y="864900"/>
            <a:ext cx="6679651" cy="3823369"/>
          </a:xfrm>
          <a:prstGeom prst="rect">
            <a:avLst/>
          </a:prstGeom>
        </p:spPr>
      </p:pic>
      <p:pic>
        <p:nvPicPr>
          <p:cNvPr id="6" name="Imagem 5" descr="Uma imagem contendo interior, laptop&#10;&#10;Descrição gerada com alta confiança">
            <a:extLst>
              <a:ext uri="{FF2B5EF4-FFF2-40B4-BE49-F238E27FC236}">
                <a16:creationId xmlns:a16="http://schemas.microsoft.com/office/drawing/2014/main" id="{2149294E-BAF3-4AAE-AC55-4D93B0781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70" y="0"/>
            <a:ext cx="5157630" cy="294811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0F359FC-4DEC-4566-8672-066450E82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370" y="3518636"/>
            <a:ext cx="5157630" cy="3339364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7A5B3D-4F8D-4335-99EC-0013732C0471}"/>
              </a:ext>
            </a:extLst>
          </p:cNvPr>
          <p:cNvSpPr txBox="1"/>
          <p:nvPr/>
        </p:nvSpPr>
        <p:spPr>
          <a:xfrm>
            <a:off x="7105475" y="2934989"/>
            <a:ext cx="5251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Células musculares humanas e de cnidários. Qual é qual?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598C9C7B-8D0D-4620-A059-310BAB33515F}"/>
              </a:ext>
            </a:extLst>
          </p:cNvPr>
          <p:cNvSpPr txBox="1"/>
          <p:nvPr/>
        </p:nvSpPr>
        <p:spPr>
          <a:xfrm>
            <a:off x="1070185" y="4872132"/>
            <a:ext cx="4779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Imenso sistema muscular, englobando praticamente todo o corpo</a:t>
            </a:r>
          </a:p>
        </p:txBody>
      </p:sp>
    </p:spTree>
    <p:extLst>
      <p:ext uri="{BB962C8B-B14F-4D97-AF65-F5344CB8AC3E}">
        <p14:creationId xmlns:p14="http://schemas.microsoft.com/office/powerpoint/2010/main" val="229237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956703" cy="681037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chemeClr val="tx1"/>
                </a:solidFill>
              </a:rPr>
              <a:t>Nervos e </a:t>
            </a:r>
            <a:r>
              <a:rPr lang="pt-BR" sz="3200" dirty="0">
                <a:solidFill>
                  <a:srgbClr val="FF0000"/>
                </a:solidFill>
              </a:rPr>
              <a:t>músculos</a:t>
            </a:r>
          </a:p>
        </p:txBody>
      </p:sp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24F9EC60-0A1D-424D-81A8-E29D33E68E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6" t="32275" r="6998" b="-6297"/>
          <a:stretch/>
        </p:blipFill>
        <p:spPr>
          <a:xfrm>
            <a:off x="307599" y="1259878"/>
            <a:ext cx="6109554" cy="512414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D34945D-5AD1-406B-8AE1-2A6653305BE8}"/>
              </a:ext>
            </a:extLst>
          </p:cNvPr>
          <p:cNvSpPr txBox="1"/>
          <p:nvPr/>
        </p:nvSpPr>
        <p:spPr>
          <a:xfrm>
            <a:off x="6929305" y="2967335"/>
            <a:ext cx="32381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Associação </a:t>
            </a:r>
            <a:r>
              <a:rPr lang="pt-BR" dirty="0" err="1"/>
              <a:t>intríseca</a:t>
            </a:r>
            <a:r>
              <a:rPr lang="pt-BR" dirty="0"/>
              <a:t> entre células nervosas e células </a:t>
            </a:r>
            <a:r>
              <a:rPr lang="pt-BR" dirty="0" err="1"/>
              <a:t>epitélio-musculares</a:t>
            </a:r>
            <a:endParaRPr lang="pt-BR" dirty="0"/>
          </a:p>
        </p:txBody>
      </p:sp>
      <p:pic>
        <p:nvPicPr>
          <p:cNvPr id="12" name="Imagem 11" descr="Uma imagem contendo animal, invertebrado, coelenterata, artrópode&#10;&#10;Descrição gerada com muito alta confiança">
            <a:extLst>
              <a:ext uri="{FF2B5EF4-FFF2-40B4-BE49-F238E27FC236}">
                <a16:creationId xmlns:a16="http://schemas.microsoft.com/office/drawing/2014/main" id="{C3C2340C-4B9D-4C81-BD18-F096BC35DC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170" y="-62006"/>
            <a:ext cx="5550829" cy="2941939"/>
          </a:xfrm>
          <a:prstGeom prst="rect">
            <a:avLst/>
          </a:prstGeom>
        </p:spPr>
      </p:pic>
      <p:pic>
        <p:nvPicPr>
          <p:cNvPr id="10" name="Anemone catching prey at night">
            <a:hlinkClick r:id="" action="ppaction://media"/>
            <a:extLst>
              <a:ext uri="{FF2B5EF4-FFF2-40B4-BE49-F238E27FC236}">
                <a16:creationId xmlns:a16="http://schemas.microsoft.com/office/drawing/2014/main" id="{3E249177-3E8E-4C72-A93E-A21C827367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92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8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03553" cy="1015067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tx1"/>
                </a:solidFill>
              </a:rPr>
              <a:t>Cnidaria: muito além da água-viva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680B0F1-06A8-4DA3-911A-E10CC50FB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76" y="1043139"/>
            <a:ext cx="2667000" cy="30480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EAE8E612-01C4-437C-A85B-809B3282FC03}"/>
              </a:ext>
            </a:extLst>
          </p:cNvPr>
          <p:cNvSpPr txBox="1"/>
          <p:nvPr/>
        </p:nvSpPr>
        <p:spPr>
          <a:xfrm>
            <a:off x="3632434" y="872456"/>
            <a:ext cx="52347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O grupo é dividido em quatro classes (classicamente):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/>
              <a:t>Hidrozoa</a:t>
            </a:r>
            <a:r>
              <a:rPr lang="pt-BR" sz="2000" dirty="0"/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/>
              <a:t>Cubozoa</a:t>
            </a:r>
            <a:r>
              <a:rPr lang="pt-BR" sz="2000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/>
              <a:t>Scyphozoa</a:t>
            </a:r>
            <a:r>
              <a:rPr lang="pt-BR" sz="2000" dirty="0"/>
              <a:t> 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 err="1"/>
              <a:t>Anthozoa</a:t>
            </a:r>
            <a:r>
              <a:rPr lang="pt-BR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Os mais conhecidos representantes são as águas-vivas e as anêmonas.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000" dirty="0"/>
              <a:t>Mas há ainda as caravelas, </a:t>
            </a:r>
            <a:r>
              <a:rPr lang="pt-BR" sz="2000" dirty="0" err="1"/>
              <a:t>gorgôneas</a:t>
            </a:r>
            <a:r>
              <a:rPr lang="pt-BR" sz="2000" dirty="0"/>
              <a:t>, corais e </a:t>
            </a:r>
            <a:r>
              <a:rPr lang="pt-BR" sz="2000" dirty="0" err="1"/>
              <a:t>zooantídeos</a:t>
            </a:r>
            <a:r>
              <a:rPr lang="pt-BR" sz="2000" dirty="0"/>
              <a:t>.</a:t>
            </a:r>
          </a:p>
          <a:p>
            <a:endParaRPr lang="pt-BR" sz="2000" dirty="0"/>
          </a:p>
          <a:p>
            <a:endParaRPr lang="pt-BR" sz="2000" dirty="0"/>
          </a:p>
        </p:txBody>
      </p:sp>
      <p:pic>
        <p:nvPicPr>
          <p:cNvPr id="17" name="Imagem 16" descr="Uma imagem contendo animal, invertebrado&#10;&#10;Descrição gerada com muito alta confiança">
            <a:extLst>
              <a:ext uri="{FF2B5EF4-FFF2-40B4-BE49-F238E27FC236}">
                <a16:creationId xmlns:a16="http://schemas.microsoft.com/office/drawing/2014/main" id="{C2D4D36B-4F1F-4AB6-9319-6C0560615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091" y="1791888"/>
            <a:ext cx="3819369" cy="2265727"/>
          </a:xfrm>
          <a:prstGeom prst="rect">
            <a:avLst/>
          </a:prstGeom>
        </p:spPr>
      </p:pic>
      <p:pic>
        <p:nvPicPr>
          <p:cNvPr id="19" name="Imagem 18" descr="Uma imagem contendo anêmona do mar, invertebrado, animal, coelenterata&#10;&#10;Descrição gerada com muito alta confiança">
            <a:extLst>
              <a:ext uri="{FF2B5EF4-FFF2-40B4-BE49-F238E27FC236}">
                <a16:creationId xmlns:a16="http://schemas.microsoft.com/office/drawing/2014/main" id="{7E01FE25-78AC-4F81-9A8A-42943AD2E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994" y="1254261"/>
            <a:ext cx="3501006" cy="2625755"/>
          </a:xfrm>
          <a:prstGeom prst="rect">
            <a:avLst/>
          </a:prstGeom>
        </p:spPr>
      </p:pic>
      <p:pic>
        <p:nvPicPr>
          <p:cNvPr id="21" name="Imagem 20" descr="Uma imagem contendo água, invertebrado, animal&#10;&#10;Descrição gerada com alta confiança">
            <a:extLst>
              <a:ext uri="{FF2B5EF4-FFF2-40B4-BE49-F238E27FC236}">
                <a16:creationId xmlns:a16="http://schemas.microsoft.com/office/drawing/2014/main" id="{B710F3F3-2C23-4781-835D-E004061B5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0369"/>
            <a:ext cx="3284639" cy="1577941"/>
          </a:xfrm>
          <a:prstGeom prst="rect">
            <a:avLst/>
          </a:prstGeom>
        </p:spPr>
      </p:pic>
      <p:pic>
        <p:nvPicPr>
          <p:cNvPr id="23" name="Imagem 22" descr="Uma imagem contendo coelenterata, coral, invertebrado, árvore&#10;&#10;Descrição gerada com muito alta confiança">
            <a:extLst>
              <a:ext uri="{FF2B5EF4-FFF2-40B4-BE49-F238E27FC236}">
                <a16:creationId xmlns:a16="http://schemas.microsoft.com/office/drawing/2014/main" id="{E7AE8C5B-DEAB-424C-A5D6-9E5329232C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73" y="5183236"/>
            <a:ext cx="2392610" cy="1595073"/>
          </a:xfrm>
          <a:prstGeom prst="rect">
            <a:avLst/>
          </a:prstGeom>
        </p:spPr>
      </p:pic>
      <p:pic>
        <p:nvPicPr>
          <p:cNvPr id="25" name="Imagem 24" descr="Uma imagem contendo melão&#10;&#10;Descrição gerada com alta confiança">
            <a:extLst>
              <a:ext uri="{FF2B5EF4-FFF2-40B4-BE49-F238E27FC236}">
                <a16:creationId xmlns:a16="http://schemas.microsoft.com/office/drawing/2014/main" id="{BE1E31A8-D5A2-466B-88B0-F0189969CB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912" y="5120678"/>
            <a:ext cx="2210174" cy="1657631"/>
          </a:xfrm>
          <a:prstGeom prst="rect">
            <a:avLst/>
          </a:prstGeom>
        </p:spPr>
      </p:pic>
      <p:pic>
        <p:nvPicPr>
          <p:cNvPr id="29" name="Imagem 28" descr="Uma imagem contendo coral, coelenterata, invertebrado, animal&#10;&#10;Descrição gerada com muito alta confiança">
            <a:extLst>
              <a:ext uri="{FF2B5EF4-FFF2-40B4-BE49-F238E27FC236}">
                <a16:creationId xmlns:a16="http://schemas.microsoft.com/office/drawing/2014/main" id="{0B9A1531-22F3-4637-A76B-5982B5A6E4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48" y="5184684"/>
            <a:ext cx="2826915" cy="162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2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114"/>
            <a:ext cx="3857603" cy="681037"/>
          </a:xfrm>
        </p:spPr>
        <p:txBody>
          <a:bodyPr>
            <a:normAutofit fontScale="90000"/>
          </a:bodyPr>
          <a:lstStyle/>
          <a:p>
            <a:r>
              <a:rPr lang="pt-BR" sz="3200" dirty="0">
                <a:solidFill>
                  <a:schemeClr val="tx1"/>
                </a:solidFill>
              </a:rPr>
              <a:t>Cnidaria: sua interessante anatomia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FC9349E-02C6-4944-98FC-E2751E52DAFA}"/>
              </a:ext>
            </a:extLst>
          </p:cNvPr>
          <p:cNvSpPr txBox="1"/>
          <p:nvPr/>
        </p:nvSpPr>
        <p:spPr>
          <a:xfrm>
            <a:off x="10008065" y="0"/>
            <a:ext cx="252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Plano corporal</a:t>
            </a:r>
          </a:p>
        </p:txBody>
      </p:sp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ABD9B39-A19B-4D4A-8A3B-F7E1AEECE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580"/>
            <a:ext cx="10427516" cy="64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9700C390-199C-4384-9992-3C1CB9A4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8114"/>
            <a:ext cx="3857603" cy="681037"/>
          </a:xfrm>
        </p:spPr>
        <p:txBody>
          <a:bodyPr>
            <a:normAutofit fontScale="90000"/>
          </a:bodyPr>
          <a:lstStyle/>
          <a:p>
            <a:r>
              <a:rPr lang="pt-BR" sz="3200" dirty="0">
                <a:solidFill>
                  <a:schemeClr val="tx1"/>
                </a:solidFill>
              </a:rPr>
              <a:t>Cnidaria: sua interessante anatomia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FC9349E-02C6-4944-98FC-E2751E52DAFA}"/>
              </a:ext>
            </a:extLst>
          </p:cNvPr>
          <p:cNvSpPr txBox="1"/>
          <p:nvPr/>
        </p:nvSpPr>
        <p:spPr>
          <a:xfrm>
            <a:off x="9815086" y="45980"/>
            <a:ext cx="252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Parede do corpo</a:t>
            </a:r>
          </a:p>
        </p:txBody>
      </p:sp>
      <p:pic>
        <p:nvPicPr>
          <p:cNvPr id="5" name="Imagem 4" descr="Uma imagem contendo texto, mapa&#10;&#10;Descrição gerada com muito alta confiança">
            <a:extLst>
              <a:ext uri="{FF2B5EF4-FFF2-40B4-BE49-F238E27FC236}">
                <a16:creationId xmlns:a16="http://schemas.microsoft.com/office/drawing/2014/main" id="{F96A203D-B50B-46F6-91CB-3014AA05F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15086" cy="682455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EEAED97-59C0-4BAA-AB6E-A6B62BC41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980"/>
            <a:ext cx="8699500" cy="4089400"/>
          </a:xfrm>
          <a:prstGeom prst="rect">
            <a:avLst/>
          </a:prstGeom>
        </p:spPr>
      </p:pic>
      <p:pic>
        <p:nvPicPr>
          <p:cNvPr id="9" name="Imagem 8" descr="Uma imagem contendo mapa, texto&#10;&#10;Descrição gerada com muito alta confiança">
            <a:extLst>
              <a:ext uri="{FF2B5EF4-FFF2-40B4-BE49-F238E27FC236}">
                <a16:creationId xmlns:a16="http://schemas.microsoft.com/office/drawing/2014/main" id="{3D663893-4C89-430B-BFCA-A9CCD5304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312" y="4056383"/>
            <a:ext cx="6333688" cy="28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7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ater flow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ater flow" id="{DEA8A311-F6AC-42DE-B52C-875E457700CC}" vid="{E235C08C-3251-4665-AFDE-966EA04852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 flow</Template>
  <TotalTime>1570</TotalTime>
  <Words>646</Words>
  <Application>Microsoft Office PowerPoint</Application>
  <PresentationFormat>Widescreen</PresentationFormat>
  <Paragraphs>102</Paragraphs>
  <Slides>18</Slides>
  <Notes>0</Notes>
  <HiddenSlides>0</HiddenSlides>
  <MMClips>2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1" baseType="lpstr">
      <vt:lpstr>Arial</vt:lpstr>
      <vt:lpstr>Wingdings</vt:lpstr>
      <vt:lpstr>Water flow</vt:lpstr>
      <vt:lpstr>Nervos e músculos</vt:lpstr>
      <vt:lpstr>Nervos e músculos</vt:lpstr>
      <vt:lpstr>Nervos e músculos</vt:lpstr>
      <vt:lpstr>Nervos e músculos</vt:lpstr>
      <vt:lpstr>Nervos e músculos</vt:lpstr>
      <vt:lpstr>Nervos e músculos</vt:lpstr>
      <vt:lpstr>Cnidaria: muito além da água-viva</vt:lpstr>
      <vt:lpstr>Cnidaria: sua interessante anatomia</vt:lpstr>
      <vt:lpstr>Cnidaria: sua interessante anatomia</vt:lpstr>
      <vt:lpstr>Cnidaria: localizando peixes</vt:lpstr>
      <vt:lpstr>Cnidaria: pegando peixes</vt:lpstr>
      <vt:lpstr>Cnidaria: digerindo peixes</vt:lpstr>
      <vt:lpstr>Apresentação do PowerPoint</vt:lpstr>
      <vt:lpstr>Apresentação do PowerPoint</vt:lpstr>
      <vt:lpstr>Apresentação do PowerPoint</vt:lpstr>
      <vt:lpstr>Apresentação do PowerPoint</vt:lpstr>
      <vt:lpstr>Cnidários e seu complexo ciclo de vida</vt:lpstr>
      <vt:lpstr>Cnidaria: resumo esperto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Diversidade de  Metazoários</dc:title>
  <dc:creator>Felipe Rodrigues de Andrade</dc:creator>
  <cp:lastModifiedBy>Felipe Rodrigues de Andrade</cp:lastModifiedBy>
  <cp:revision>343</cp:revision>
  <dcterms:created xsi:type="dcterms:W3CDTF">2018-09-20T16:41:08Z</dcterms:created>
  <dcterms:modified xsi:type="dcterms:W3CDTF">2018-09-28T22:47:37Z</dcterms:modified>
</cp:coreProperties>
</file>